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0" r:id="rId4"/>
    <p:sldId id="274" r:id="rId5"/>
    <p:sldId id="261" r:id="rId6"/>
    <p:sldId id="262" r:id="rId7"/>
    <p:sldId id="263" r:id="rId8"/>
    <p:sldId id="273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2" autoAdjust="0"/>
    <p:restoredTop sz="94678" autoAdjust="0"/>
  </p:normalViewPr>
  <p:slideViewPr>
    <p:cSldViewPr>
      <p:cViewPr varScale="1">
        <p:scale>
          <a:sx n="70" d="100"/>
          <a:sy n="70" d="100"/>
        </p:scale>
        <p:origin x="14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F7CA27A-EB36-4000-8E06-B322AA1A195D}" type="datetimeFigureOut">
              <a:rPr lang="th-TH"/>
              <a:pPr>
                <a:defRPr/>
              </a:pPr>
              <a:t>08/11/62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5A64CB-EC53-4E31-9BE6-D816D4051E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8996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4787E3-4F1D-4AF6-A3C9-7BAF8C83DD81}" type="datetimeFigureOut">
              <a:rPr lang="th-TH"/>
              <a:pPr>
                <a:defRPr/>
              </a:pPr>
              <a:t>08/11/62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1C045A-7C35-450D-8B2E-0805A5E154D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6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C774C-3EFA-49AA-905D-2CDC66FDE385}" type="slidenum">
              <a:rPr lang="en-US" smtClean="0">
                <a:latin typeface="Arial" pitchFamily="34" charset="0"/>
              </a:rPr>
              <a:pPr/>
              <a:t>1</a:t>
            </a:fld>
            <a:endParaRPr lang="th-TH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Template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สำหรับการบันทึก </a:t>
            </a:r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Service Profile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ชุดนี้จัดทำขึ้นเพื่อเป็นทางเลือกสำหรับทีมงานต่างๆ จะนำไปใช้บันทึกข้อมูลที่ทางทีมงานจัดทำไว้ หรือกำลังจะเริ่มจัดทำใหม่</a:t>
            </a:r>
          </a:p>
          <a:p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แนวคิดสำคัญที่เป็นพื้นฐานของการออกแบบ </a:t>
            </a:r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template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นี้ได้แก่</a:t>
            </a:r>
          </a:p>
          <a:p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1)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การสรุปข้อมูลสำคัญในลักษณะ </a:t>
            </a:r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One Page Summary</a:t>
            </a:r>
          </a:p>
          <a:p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2)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การแสดงความสัมพันธ์ของข้อมูลที่เกี่ยวข้องกัน และการเชื่อมโยงกับข้อมูลที่มีรายละเอียดเพิ่มขึ้น</a:t>
            </a:r>
          </a:p>
          <a:p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3)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ความสามารถในการเพิ่มเติมข้อมูลหรือปรับปรุงข้อมูลให้ทันสมัย ซึ่งทำได้ง่าย</a:t>
            </a:r>
          </a:p>
          <a:p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4) Service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ในที่นี้อาจจะเป็นโครงสร้างในระดับใดก็ได้ เช่น </a:t>
            </a:r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OPD, OPD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อายุรกรรม, คลินิกเบาหวาน </a:t>
            </a:r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ขึ้นกับเอกลักษณ์ของการทำงานของโครงสร้างดังกล่าว  ที่สำคัญคือควรใช้</a:t>
            </a:r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 Core Values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เรื่อง </a:t>
            </a:r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Customer Focus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และ </a:t>
            </a:r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Teamwork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เป็นหลักสำคัญในการกำกับวิธีคิดและการตัดสินใจ</a:t>
            </a:r>
          </a:p>
          <a:p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5)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ทีมในที่นี้อาจจะเป็น </a:t>
            </a:r>
            <a:r>
              <a:rPr lang="en-US" sz="1600" dirty="0">
                <a:latin typeface="Browallia New" pitchFamily="34" charset="-34"/>
                <a:cs typeface="Browallia New" pitchFamily="34" charset="-34"/>
              </a:rPr>
              <a:t>Clinical Lead Team, Patient Care Team </a:t>
            </a:r>
            <a:r>
              <a:rPr lang="th-TH" sz="1600" dirty="0">
                <a:latin typeface="Browallia New" pitchFamily="34" charset="-34"/>
                <a:cs typeface="Browallia New" pitchFamily="34" charset="-34"/>
              </a:rPr>
              <a:t>หรือทีมอื่นๆ ที่ต้องการวิเคราะห์งานของตนเองอย่างเป็นระบบ</a:t>
            </a:r>
          </a:p>
          <a:p>
            <a:r>
              <a:rPr lang="th-TH" sz="1600" i="1" dirty="0">
                <a:latin typeface="Browallia New" pitchFamily="34" charset="-34"/>
                <a:cs typeface="Browallia New" pitchFamily="34" charset="-34"/>
              </a:rPr>
              <a:t>ข้อความใน </a:t>
            </a:r>
            <a:r>
              <a:rPr lang="en-US" sz="1600" i="1" dirty="0">
                <a:latin typeface="Browallia New" pitchFamily="34" charset="-34"/>
                <a:cs typeface="Browallia New" pitchFamily="34" charset="-34"/>
              </a:rPr>
              <a:t>Notes Page </a:t>
            </a:r>
            <a:r>
              <a:rPr lang="th-TH" sz="1600" i="1" dirty="0">
                <a:latin typeface="Browallia New" pitchFamily="34" charset="-34"/>
                <a:cs typeface="Browallia New" pitchFamily="34" charset="-34"/>
              </a:rPr>
              <a:t>เหล่านี้สามารถลบออกได้และบันทึกข้อมูลในส่วนที่เป็นคำขยายความของทีมงานเองแทน</a:t>
            </a:r>
          </a:p>
        </p:txBody>
      </p:sp>
    </p:spTree>
    <p:extLst>
      <p:ext uri="{BB962C8B-B14F-4D97-AF65-F5344CB8AC3E}">
        <p14:creationId xmlns:p14="http://schemas.microsoft.com/office/powerpoint/2010/main" val="139632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BB6EA-5140-45F4-A77F-8F97F54E5BC5}" type="slidenum">
              <a:rPr lang="en-US" smtClean="0">
                <a:latin typeface="Arial" pitchFamily="34" charset="0"/>
              </a:rPr>
              <a:pPr/>
              <a:t>4</a:t>
            </a:fld>
            <a:endParaRPr lang="th-TH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h-TH" b="1">
                <a:latin typeface="Browallia New" pitchFamily="34" charset="-34"/>
                <a:cs typeface="Browallia New" pitchFamily="34" charset="-34"/>
              </a:rPr>
              <a:t>ตัวชี้วัด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 เป็นการนำเสนอข้อมูลที่เป็นผลลัพธ์ของการ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monitor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ผลงานตามที่ระบุไว้  วิธีการนำเสนอที่ดีที่สุดคือการนำเสนอในลักษณะของ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control chart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 ซึ่งมีการวิเคราะห์ค่าเฉลี่ย ค่า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upper &amp; lower control limit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ในช่วงเวลาต่างๆ  ทำให้เห็นแนวโน้มการเปลี่ยนแปลงและการธำรงระดับคุณภาพได้ชัดเจน</a:t>
            </a:r>
          </a:p>
          <a:p>
            <a:r>
              <a:rPr lang="th-TH">
                <a:latin typeface="Browallia New" pitchFamily="34" charset="-34"/>
                <a:cs typeface="Browallia New" pitchFamily="34" charset="-34"/>
              </a:rPr>
              <a:t>ข้อมูลที่นำเสนอควรเป็นข้อมูลที่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update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ที่สุดที่สามารถทำได้</a:t>
            </a:r>
          </a:p>
          <a:p>
            <a:r>
              <a:rPr lang="th-TH">
                <a:latin typeface="Browallia New" pitchFamily="34" charset="-34"/>
                <a:cs typeface="Browallia New" pitchFamily="34" charset="-34"/>
              </a:rPr>
              <a:t>ทีมงานควรนำเสนอการวิเคราะห์ การแปลผลและการใช้ประโยชน์จากตัวชี้วัดดังกล่าวเพื่อให้เห็นการเรียนรู้ที่เกิดขึ้น  </a:t>
            </a:r>
          </a:p>
        </p:txBody>
      </p:sp>
    </p:spTree>
    <p:extLst>
      <p:ext uri="{BB962C8B-B14F-4D97-AF65-F5344CB8AC3E}">
        <p14:creationId xmlns:p14="http://schemas.microsoft.com/office/powerpoint/2010/main" val="426242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BB6EA-5140-45F4-A77F-8F97F54E5BC5}" type="slidenum">
              <a:rPr lang="en-US" smtClean="0">
                <a:latin typeface="Arial" pitchFamily="34" charset="0"/>
              </a:rPr>
              <a:pPr/>
              <a:t>8</a:t>
            </a:fld>
            <a:endParaRPr lang="th-TH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h-TH" b="1">
                <a:latin typeface="Browallia New" pitchFamily="34" charset="-34"/>
                <a:cs typeface="Browallia New" pitchFamily="34" charset="-34"/>
              </a:rPr>
              <a:t>ตัวชี้วัด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 เป็นการนำเสนอข้อมูลที่เป็นผลลัพธ์ของการ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monitor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ผลงานตามที่ระบุไว้  วิธีการนำเสนอที่ดีที่สุดคือการนำเสนอในลักษณะของ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control chart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 ซึ่งมีการวิเคราะห์ค่าเฉลี่ย ค่า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upper &amp; lower control limit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ในช่วงเวลาต่างๆ  ทำให้เห็นแนวโน้มการเปลี่ยนแปลงและการธำรงระดับคุณภาพได้ชัดเจน</a:t>
            </a:r>
          </a:p>
          <a:p>
            <a:r>
              <a:rPr lang="th-TH">
                <a:latin typeface="Browallia New" pitchFamily="34" charset="-34"/>
                <a:cs typeface="Browallia New" pitchFamily="34" charset="-34"/>
              </a:rPr>
              <a:t>ข้อมูลที่นำเสนอควรเป็นข้อมูลที่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update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ที่สุดที่สามารถทำได้</a:t>
            </a:r>
          </a:p>
          <a:p>
            <a:r>
              <a:rPr lang="th-TH">
                <a:latin typeface="Browallia New" pitchFamily="34" charset="-34"/>
                <a:cs typeface="Browallia New" pitchFamily="34" charset="-34"/>
              </a:rPr>
              <a:t>ทีมงานควรนำเสนอการวิเคราะห์ การแปลผลและการใช้ประโยชน์จากตัวชี้วัดดังกล่าวเพื่อให้เห็นการเรียนรู้ที่เกิดขึ้น  </a:t>
            </a:r>
          </a:p>
        </p:txBody>
      </p:sp>
    </p:spTree>
    <p:extLst>
      <p:ext uri="{BB962C8B-B14F-4D97-AF65-F5344CB8AC3E}">
        <p14:creationId xmlns:p14="http://schemas.microsoft.com/office/powerpoint/2010/main" val="315483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CB8FCBC-0A93-5147-8C96-3F7E568BE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700808"/>
            <a:ext cx="7772400" cy="1470025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H SarabunPSK"/>
                <a:cs typeface="TH SarabunPS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E6E3D-0DD4-487B-98E5-C878D8B4F3BA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C3FA-9CF8-4D19-8CA6-B7F8EFFE4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ADF60-3781-4DF8-AAF7-B5E8FE874461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355CD-F5C6-441F-AAB8-1D80C9385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CF8C5-7329-417B-BD86-29CF735D883A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9D0E-BAC1-48FE-A8D8-AD097E072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ky, water&#10;&#10;Description automatically generated">
            <a:extLst>
              <a:ext uri="{FF2B5EF4-FFF2-40B4-BE49-F238E27FC236}">
                <a16:creationId xmlns="" xmlns:a16="http://schemas.microsoft.com/office/drawing/2014/main" id="{A15CA889-C91E-8F47-9F01-7544D3DC2D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5472608" cy="936104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040560"/>
          </a:xfrm>
        </p:spPr>
        <p:txBody>
          <a:bodyPr/>
          <a:lstStyle>
            <a:lvl1pPr>
              <a:defRPr>
                <a:latin typeface="TH SarabunPSK"/>
                <a:cs typeface="TH SarabunPSK"/>
              </a:defRPr>
            </a:lvl1pPr>
            <a:lvl2pPr>
              <a:defRPr>
                <a:latin typeface="TH SarabunPSK"/>
                <a:cs typeface="TH SarabunPSK"/>
              </a:defRPr>
            </a:lvl2pPr>
            <a:lvl3pPr>
              <a:defRPr>
                <a:latin typeface="TH SarabunPSK"/>
                <a:cs typeface="TH SarabunPSK"/>
              </a:defRPr>
            </a:lvl3pPr>
            <a:lvl4pPr>
              <a:defRPr>
                <a:latin typeface="TH SarabunPSK"/>
                <a:cs typeface="TH SarabunPSK"/>
              </a:defRPr>
            </a:lvl4pPr>
            <a:lvl5pPr>
              <a:defRPr>
                <a:latin typeface="TH SarabunPSK"/>
                <a:cs typeface="TH SarabunPSK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9897A-B9BE-4611-9722-E2367845ED5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9694-D111-48E9-8195-70879745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6C41-30E2-4D22-AD58-9DF0CC12D8D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7BD34-5C27-4BE3-986D-1BDEE3A2D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732D-6D76-4884-B6A4-DC90820B944C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286D-A39F-484A-AA24-F82D8316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0B97-5FC6-422A-92DD-E969F91B1210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7126-6A4E-4B17-B7CE-02491C0E2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661DA-4103-4CF8-AA79-6DE8A405B4C5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3A96-F9ED-46D4-A1DE-0538F4606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D86B7-6E39-4EC6-9D79-B4CE2CFD8BC3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9A88B-6EB2-499B-8163-585F54D49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80C52-0063-4924-BDFC-372FDA570E1E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869B8-54C7-49BD-8440-5B3389F13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D50E-E22A-4839-B032-1D99050AEDCE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99E0-73B1-40B2-9B0D-4993C393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B15EE7-37DB-480B-8B54-C72EE88621EC}" type="datetimeFigureOut">
              <a:rPr lang="en-US"/>
              <a:pPr>
                <a:defRPr/>
              </a:pPr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B342B-A995-4DEA-B6E5-BC94902CA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3605;&#3633;&#3623;&#3594;&#3637;&#3657;&#3623;&#3633;&#3604;.pptx" TargetMode="External"/><Relationship Id="rId2" Type="http://schemas.openxmlformats.org/officeDocument/2006/relationships/hyperlink" Target="&#3610;&#3607;&#3648;&#3619;&#3637;&#3618;&#3609;&#3585;&#3634;&#3619;&#3614;&#3633;&#3602;&#3609;&#3634;.ppt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3585;&#3636;&#3592;&#3585;&#3619;&#3619;&#3617;&#3607;&#3610;&#3607;&#3623;&#3609;.pptx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727325" y="1965325"/>
            <a:ext cx="3978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doni MT Black" pitchFamily="18" charset="0"/>
              </a:rPr>
              <a:t>Service Profile</a:t>
            </a:r>
            <a:endParaRPr lang="th-TH" sz="4000" b="1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Black" pitchFamily="18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133600" y="3457575"/>
            <a:ext cx="358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3333CC"/>
                </a:solidFill>
                <a:latin typeface="Browallia New" pitchFamily="34" charset="-34"/>
                <a:cs typeface="FreesiaUPC" pitchFamily="34" charset="-34"/>
              </a:rPr>
              <a:t>บริการ/ทีม</a:t>
            </a:r>
            <a:r>
              <a:rPr lang="en-US" sz="3600" b="1">
                <a:solidFill>
                  <a:srgbClr val="3333CC"/>
                </a:solidFill>
                <a:latin typeface="Browallia New" pitchFamily="34" charset="-34"/>
                <a:cs typeface="FreesiaUPC" pitchFamily="34" charset="-34"/>
              </a:rPr>
              <a:t>:</a:t>
            </a:r>
            <a:r>
              <a:rPr lang="th-TH" sz="3600" b="1">
                <a:solidFill>
                  <a:srgbClr val="3333CC"/>
                </a:solidFill>
                <a:latin typeface="Browallia New" pitchFamily="34" charset="-34"/>
                <a:cs typeface="FreesiaUPC" pitchFamily="34" charset="-34"/>
              </a:rPr>
              <a:t>  </a:t>
            </a:r>
            <a:endParaRPr lang="en-US" sz="3600" b="1">
              <a:solidFill>
                <a:srgbClr val="3333CC"/>
              </a:solidFill>
              <a:latin typeface="Browallia New" pitchFamily="34" charset="-34"/>
              <a:cs typeface="FreesiaUPC" pitchFamily="34" charset="-34"/>
            </a:endParaRPr>
          </a:p>
          <a:p>
            <a:r>
              <a:rPr lang="th-TH" sz="3600" b="1">
                <a:solidFill>
                  <a:srgbClr val="3333CC"/>
                </a:solidFill>
                <a:latin typeface="Browallia New" pitchFamily="34" charset="-34"/>
                <a:cs typeface="FreesiaUPC" pitchFamily="34" charset="-34"/>
              </a:rPr>
              <a:t>โรงพยาบาล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04800" y="6110288"/>
            <a:ext cx="31293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3333CC"/>
                </a:solidFill>
                <a:latin typeface="Browallia New" pitchFamily="34" charset="-34"/>
                <a:cs typeface="FreesiaUPC" pitchFamily="34" charset="-34"/>
              </a:rPr>
              <a:t>    วันที่</a:t>
            </a:r>
            <a:r>
              <a:rPr lang="th-TH" b="1" dirty="0">
                <a:solidFill>
                  <a:srgbClr val="3333CC"/>
                </a:solidFill>
                <a:latin typeface="Browallia New" pitchFamily="34" charset="-34"/>
                <a:cs typeface="FreesiaUPC" pitchFamily="34" charset="-34"/>
              </a:rPr>
              <a:t>ปรับปรุงข้อมูลล่าสุด</a:t>
            </a:r>
            <a:endParaRPr lang="en-US" b="1" dirty="0">
              <a:solidFill>
                <a:srgbClr val="3333CC"/>
              </a:solidFill>
              <a:latin typeface="Browallia New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06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563888" y="188640"/>
            <a:ext cx="1443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บริการ/ทีม</a:t>
            </a:r>
            <a:r>
              <a:rPr lang="en-US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1" y="166688"/>
            <a:ext cx="2471192" cy="579437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บริบท (</a:t>
            </a:r>
            <a:r>
              <a:rPr lang="en-US" sz="32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Context)</a:t>
            </a:r>
            <a:endParaRPr lang="th-TH" sz="3200" b="1" dirty="0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61477" y="873125"/>
            <a:ext cx="4598555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ความมุ่งหมาย (</a:t>
            </a:r>
            <a:r>
              <a:rPr lang="en-US" sz="2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Purpose)</a:t>
            </a:r>
            <a:r>
              <a:rPr lang="th-TH" sz="2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/หน้าที่ และเป้าหมาย</a:t>
            </a:r>
            <a:r>
              <a:rPr lang="en-US" sz="2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 : </a:t>
            </a:r>
            <a:endParaRPr lang="th-TH" sz="2400" b="1" dirty="0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1520" y="1556792"/>
            <a:ext cx="3485249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ขอบเขตบริการ (</a:t>
            </a:r>
            <a:r>
              <a: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Scope of Service):</a:t>
            </a:r>
            <a:endParaRPr lang="th-TH" sz="2400" b="1" dirty="0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28600" y="2247255"/>
            <a:ext cx="3485249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cs typeface="FreesiaUPC" panose="020B0604020202020204" pitchFamily="34" charset="-34"/>
              </a:rPr>
              <a:t>ความต้องการของผู้รับผลงานสำคัญ</a:t>
            </a:r>
            <a:r>
              <a:rPr lang="en-US" sz="2400" b="1" dirty="0">
                <a:solidFill>
                  <a:schemeClr val="bg1"/>
                </a:solidFill>
                <a:cs typeface="FreesiaUPC" panose="020B0604020202020204" pitchFamily="34" charset="-34"/>
              </a:rPr>
              <a:t>:</a:t>
            </a:r>
            <a:endParaRPr lang="th-TH" sz="2400" b="1" dirty="0">
              <a:solidFill>
                <a:schemeClr val="bg1"/>
              </a:solidFill>
              <a:cs typeface="FreesiaUPC" panose="020B0604020202020204" pitchFamily="34" charset="-34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3471391"/>
            <a:ext cx="4326826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ลักษณะสำคัญของงานบริการและปริมาณงาน</a:t>
            </a:r>
            <a:r>
              <a: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:</a:t>
            </a:r>
            <a:endParaRPr lang="th-TH" sz="2400" b="1" dirty="0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28600" y="2823319"/>
            <a:ext cx="4557658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ความต้องการในการประสานงานภายในที่สำคัญ</a:t>
            </a:r>
            <a:r>
              <a: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:</a:t>
            </a:r>
            <a:endParaRPr lang="th-TH" sz="2400" b="1" dirty="0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28600" y="4047455"/>
            <a:ext cx="4472699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ประเด็นคุณภาพที่สำคัญ (</a:t>
            </a:r>
            <a:r>
              <a: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Key Quality Issues):</a:t>
            </a:r>
            <a:endParaRPr lang="th-TH" sz="2400" b="1" dirty="0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8600" y="5271591"/>
            <a:ext cx="5816016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ศักยภาพและ</a:t>
            </a:r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ข้อจำกัดในด้านผู้ปฏิบัติงาน เครื่องมือ เทคโนโลยี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11138" y="4695527"/>
            <a:ext cx="3398687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cs typeface="FreesiaUPC" panose="020B0604020202020204" pitchFamily="34" charset="-34"/>
              </a:rPr>
              <a:t>ความท้าทายและความเสี่ยงที่สำคัญ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8600" y="5847655"/>
            <a:ext cx="3972562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cs typeface="FreesiaUPC" panose="020B0604020202020204" pitchFamily="34" charset="-34"/>
              </a:rPr>
              <a:t>ประเด็นการสร้างเสริมสุขภาพที่เกี่ยวข้อง</a:t>
            </a:r>
            <a:r>
              <a:rPr lang="en-US" sz="2400" b="1" dirty="0">
                <a:solidFill>
                  <a:schemeClr val="bg1"/>
                </a:solidFill>
                <a:cs typeface="FreesiaUPC" panose="020B0604020202020204" pitchFamily="34" charset="-34"/>
              </a:rPr>
              <a:t>:</a:t>
            </a:r>
            <a:endParaRPr lang="th-TH" sz="2400" b="1" dirty="0">
              <a:solidFill>
                <a:schemeClr val="bg1"/>
              </a:solidFill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382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166688"/>
            <a:ext cx="5562600" cy="579437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>
                <a:solidFill>
                  <a:schemeClr val="bg1"/>
                </a:solidFill>
                <a:cs typeface="FreesiaUPC" panose="020B0604020202020204" pitchFamily="34" charset="-34"/>
              </a:rPr>
              <a:t>วัตถุประสงค์ ตัวชี้วัด การพัฒนา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5867400" y="4572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2482" y="1055823"/>
            <a:ext cx="2377574" cy="830997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cs typeface="FreesiaUPC" panose="020B0604020202020204" pitchFamily="34" charset="-34"/>
              </a:rPr>
              <a:t>ประเด็นคุณภาพที่สำคัญ</a:t>
            </a:r>
          </a:p>
          <a:p>
            <a:pPr algn="ctr"/>
            <a:r>
              <a:rPr lang="th-TH" sz="2400" b="1" dirty="0">
                <a:solidFill>
                  <a:schemeClr val="bg1"/>
                </a:solidFill>
                <a:cs typeface="FreesiaUPC" panose="020B0604020202020204" pitchFamily="34" charset="-34"/>
              </a:rPr>
              <a:t>/ความท้าทายที่สำคัญ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2482" y="2196518"/>
            <a:ext cx="2313454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cs typeface="FreesiaUPC" panose="020B0604020202020204" pitchFamily="34" charset="-34"/>
              </a:rPr>
              <a:t>เป้าหมาย/วัตถุประสงค์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2482" y="3183359"/>
            <a:ext cx="2563522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ตัวชี้วัดและผลลัพธ์ (</a:t>
            </a:r>
            <a:r>
              <a: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Link)</a:t>
            </a:r>
            <a:endParaRPr lang="th-TH" sz="2400" b="1" dirty="0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2482" y="3975447"/>
            <a:ext cx="2202847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กิจกรรมพัฒนา (</a:t>
            </a:r>
            <a:r>
              <a: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Link)</a:t>
            </a:r>
            <a:endParaRPr lang="th-TH" sz="2400" b="1" dirty="0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91200" y="30163"/>
            <a:ext cx="1443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บริการ/ทีม</a:t>
            </a:r>
            <a:r>
              <a:rPr lang="en-US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:</a:t>
            </a:r>
          </a:p>
        </p:txBody>
      </p:sp>
      <p:sp>
        <p:nvSpPr>
          <p:cNvPr id="9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28257" y="4047455"/>
            <a:ext cx="955711" cy="46166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  <a:hlinkClick r:id="rId2" action="ppaction://hlinkpres?slideindex=1&amp;slidetitle="/>
              </a:rPr>
              <a:t>เรื่อง</a:t>
            </a: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......</a:t>
            </a:r>
          </a:p>
        </p:txBody>
      </p:sp>
      <p:sp>
        <p:nvSpPr>
          <p:cNvPr id="10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334810" y="3183359"/>
            <a:ext cx="1143262" cy="461665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  <a:hlinkClick r:id="rId3" action="ppaction://hlinkpres?slideindex=1&amp;slidetitle="/>
              </a:rPr>
              <a:t>ตัวชี้วัด.....</a:t>
            </a: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06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5867400" y="1127125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318288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itchFamily="34" charset="-34"/>
                <a:cs typeface="FreesiaUPC" pitchFamily="34" charset="-34"/>
              </a:rPr>
              <a:t>กราฟ/</a:t>
            </a:r>
            <a:r>
              <a:rPr lang="en-US" b="1" dirty="0">
                <a:latin typeface="Browallia New" pitchFamily="34" charset="-34"/>
                <a:cs typeface="FreesiaUPC" pitchFamily="34" charset="-34"/>
              </a:rPr>
              <a:t>control chart</a:t>
            </a:r>
            <a:r>
              <a:rPr lang="th-TH" b="1" dirty="0">
                <a:latin typeface="Browallia New" pitchFamily="34" charset="-34"/>
                <a:cs typeface="FreesiaUPC" pitchFamily="34" charset="-34"/>
              </a:rPr>
              <a:t>/ข้อมูล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381000" y="5165725"/>
            <a:ext cx="35429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cs typeface="FreesiaUPC" pitchFamily="34" charset="-34"/>
              </a:rPr>
              <a:t>การแปลผลและการใช้ประโยชน์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5791200" y="700088"/>
            <a:ext cx="1443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accent2"/>
                </a:solidFill>
                <a:latin typeface="Browallia New" pitchFamily="34" charset="-34"/>
                <a:cs typeface="FreesiaUPC" pitchFamily="34" charset="-34"/>
              </a:rPr>
              <a:t>บริการ/ทีม</a:t>
            </a:r>
            <a:r>
              <a:rPr lang="en-US" b="1">
                <a:solidFill>
                  <a:schemeClr val="accent2"/>
                </a:solidFill>
                <a:latin typeface="Browallia New" pitchFamily="34" charset="-34"/>
                <a:cs typeface="FreesiaUPC" pitchFamily="34" charset="-34"/>
              </a:rPr>
              <a:t>: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539969"/>
            <a:ext cx="5562600" cy="584775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anose="020B0604020202020204" pitchFamily="34" charset="-34"/>
              </a:rPr>
              <a:t>ตัวชี้วัดผลการดำเนินงาน</a:t>
            </a:r>
            <a:endParaRPr lang="th-TH" sz="2000" b="1" dirty="0">
              <a:solidFill>
                <a:schemeClr val="bg1"/>
              </a:solidFill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05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166688"/>
            <a:ext cx="5562600" cy="579437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cs typeface="FreesiaUPC" panose="020B0604020202020204" pitchFamily="34" charset="-34"/>
              </a:rPr>
              <a:t>บทเรียนจากการพัฒนา</a:t>
            </a: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5867400" y="4572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600" y="1020762"/>
            <a:ext cx="2379177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cs typeface="FreesiaUPC" panose="020B0604020202020204" pitchFamily="34" charset="-34"/>
              </a:rPr>
              <a:t>ปัญหา/โอกาสพัฒนา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40506" y="1825660"/>
            <a:ext cx="1532792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anose="020B0604020202020204" pitchFamily="34" charset="-34"/>
              </a:rPr>
              <a:t>วัตถุประสงค์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40506" y="2628818"/>
            <a:ext cx="2999539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cs typeface="FreesiaUPC" panose="020B0604020202020204" pitchFamily="34" charset="-34"/>
              </a:rPr>
              <a:t>การปรับปรุง/เปลี่ยนแปลง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0506" y="3433716"/>
            <a:ext cx="981359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anose="020B0604020202020204" pitchFamily="34" charset="-34"/>
              </a:rPr>
              <a:t>ผลลัพธ์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784850" y="471488"/>
            <a:ext cx="760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เรื่อง</a:t>
            </a:r>
            <a:r>
              <a:rPr lang="en-US" b="1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: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91200" y="30163"/>
            <a:ext cx="1443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บริการ/ทีม</a:t>
            </a:r>
            <a:r>
              <a:rPr lang="en-US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88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66688"/>
            <a:ext cx="5562600" cy="579437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>
                <a:solidFill>
                  <a:schemeClr val="bg1"/>
                </a:solidFill>
                <a:cs typeface="FreesiaUPC" panose="020B0604020202020204" pitchFamily="34" charset="-34"/>
              </a:rPr>
              <a:t>กิจกรรมทบทวนคุณภาพ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867400" y="4572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444208" y="1711325"/>
            <a:ext cx="2315057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cs typeface="FreesiaUPC" panose="020B0604020202020204" pitchFamily="34" charset="-34"/>
              </a:rPr>
              <a:t>การทบทวนคำร้องเรียน</a:t>
            </a:r>
          </a:p>
        </p:txBody>
      </p:sp>
      <p:sp>
        <p:nvSpPr>
          <p:cNvPr id="5" name="Text 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5425" y="1808912"/>
            <a:ext cx="3093874" cy="720197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การทบทวนเมื่อส่งต่อ / ขอย้าย </a:t>
            </a:r>
          </a:p>
          <a:p>
            <a:pPr algn="ctr">
              <a:lnSpc>
                <a:spcPct val="85000"/>
              </a:lnSpc>
            </a:pPr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/ ปฏิเสธการรักษา</a:t>
            </a:r>
          </a:p>
        </p:txBody>
      </p:sp>
      <p:sp>
        <p:nvSpPr>
          <p:cNvPr id="6" name="Text Box 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04800" y="1257300"/>
            <a:ext cx="3084499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การทบทวนข้าง</a:t>
            </a:r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  <a:hlinkClick r:id="rId3" action="ppaction://hlinkpres?slideindex=1&amp;slidetitle="/>
              </a:rPr>
              <a:t>เตียง</a:t>
            </a:r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  <a:hlinkClick r:id="rId3" action="ppaction://hlinkpres?slideindex=1&amp;slidetitle="/>
              </a:rPr>
              <a:t>(</a:t>
            </a:r>
            <a:r>
              <a: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C3THER)</a:t>
            </a:r>
            <a:endParaRPr lang="th-TH" sz="2400" b="1" dirty="0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Text 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4800" y="2608788"/>
            <a:ext cx="2770310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chemeClr val="bg1"/>
                </a:solidFill>
                <a:cs typeface="FreesiaUPC" panose="020B0604020202020204" pitchFamily="34" charset="-34"/>
              </a:rPr>
              <a:t>การทบทวนโดยผู้ชำนาญกว่า</a:t>
            </a:r>
          </a:p>
        </p:txBody>
      </p:sp>
      <p:sp>
        <p:nvSpPr>
          <p:cNvPr id="8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987824" y="3206750"/>
            <a:ext cx="3563796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การทบทวนการติดเชื้อในโรงพยาบาล</a:t>
            </a:r>
          </a:p>
        </p:txBody>
      </p:sp>
      <p:sp>
        <p:nvSpPr>
          <p:cNvPr id="9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35696" y="3759423"/>
            <a:ext cx="5748690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การทบทวนความคลาดเคลื่อนทางยา/ผลไม่พึงประสงค์จากยา</a:t>
            </a:r>
          </a:p>
        </p:txBody>
      </p:sp>
      <p:sp>
        <p:nvSpPr>
          <p:cNvPr id="10" name="Text Box 1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86115" y="4260011"/>
            <a:ext cx="4367213" cy="39687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การทบทวนเหตุการณ์สำคัญ / เหตุการณ์ที่ไม่พึงประสงค์</a:t>
            </a:r>
          </a:p>
        </p:txBody>
      </p:sp>
      <p:sp>
        <p:nvSpPr>
          <p:cNvPr id="11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741666" y="4711620"/>
            <a:ext cx="1936750" cy="39687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000" b="1">
                <a:solidFill>
                  <a:schemeClr val="bg1"/>
                </a:solidFill>
                <a:cs typeface="FreesiaUPC" panose="020B0604020202020204" pitchFamily="34" charset="-34"/>
              </a:rPr>
              <a:t>การทบทวนเวชระเบียน</a:t>
            </a:r>
          </a:p>
        </p:txBody>
      </p:sp>
      <p:sp>
        <p:nvSpPr>
          <p:cNvPr id="12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1520" y="5085184"/>
            <a:ext cx="3084499" cy="830997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การทบทวนการใช้ข้อมูลวิชาการ</a:t>
            </a:r>
          </a:p>
          <a:p>
            <a:pPr algn="ctr"/>
            <a:r>
              <a:rPr lang="th-TH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en-US" sz="2400" b="1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Scientific Evidence Review)</a:t>
            </a:r>
            <a:endParaRPr lang="th-TH" sz="2400" b="1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3" name="Text Box 1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616367" y="5445224"/>
            <a:ext cx="2204450" cy="830997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</a:t>
            </a:r>
            <a:r>
              <a:rPr lang="th-TH" sz="2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ทบทวน</a:t>
            </a:r>
          </a:p>
          <a:p>
            <a:pPr algn="ctr"/>
            <a:r>
              <a:rPr lang="th-TH" sz="2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</a:t>
            </a:r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ใช้</a:t>
            </a:r>
            <a:r>
              <a:rPr lang="th-TH" sz="2400" b="1" dirty="0" smtClean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ทรัพยากร (</a:t>
            </a:r>
            <a:r>
              <a: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UR)</a:t>
            </a:r>
            <a:endParaRPr lang="th-TH" sz="2400" b="1" dirty="0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1520" y="6093296"/>
            <a:ext cx="3217547" cy="461665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การทบทวนตัวชี้วัด (</a:t>
            </a:r>
            <a:r>
              <a:rPr lang="en-US" sz="2400" b="1" dirty="0">
                <a:solidFill>
                  <a:schemeClr val="bg1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KPI Review)</a:t>
            </a:r>
            <a:endParaRPr lang="th-TH" sz="2400" b="1" dirty="0">
              <a:solidFill>
                <a:schemeClr val="bg1"/>
              </a:solidFill>
              <a:latin typeface="Browallia New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2713" y="773113"/>
            <a:ext cx="3087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/>
              <a:t>Team Specific Activities</a:t>
            </a:r>
            <a:endParaRPr lang="th-TH" sz="2000" b="1" dirty="0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642100" y="777875"/>
            <a:ext cx="1833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Hospital-wide</a:t>
            </a:r>
            <a:endParaRPr lang="th-TH" sz="2000" b="1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825875" y="762000"/>
            <a:ext cx="173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/>
              <a:t>Combination</a:t>
            </a:r>
            <a:endParaRPr lang="th-TH" sz="2000" b="1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791200" y="30163"/>
            <a:ext cx="1443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บริการ/ทีม</a:t>
            </a:r>
            <a:r>
              <a:rPr lang="en-US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0492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166688"/>
            <a:ext cx="5562600" cy="579437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cs typeface="FreesiaUPC" panose="020B0604020202020204" pitchFamily="34" charset="-34"/>
              </a:rPr>
              <a:t>การ</a:t>
            </a:r>
            <a:r>
              <a:rPr lang="th-TH" sz="3200" b="1" dirty="0" smtClean="0">
                <a:solidFill>
                  <a:schemeClr val="bg1"/>
                </a:solidFill>
                <a:cs typeface="FreesiaUPC" panose="020B0604020202020204" pitchFamily="34" charset="-34"/>
              </a:rPr>
              <a:t>ทบทวน</a:t>
            </a:r>
            <a:r>
              <a:rPr lang="en-US" sz="3200" b="1" dirty="0" err="1" smtClean="0">
                <a:solidFill>
                  <a:schemeClr val="bg1"/>
                </a:solidFill>
                <a:cs typeface="FreesiaUPC" panose="020B0604020202020204" pitchFamily="34" charset="-34"/>
              </a:rPr>
              <a:t>xxxxxxx</a:t>
            </a:r>
            <a:endParaRPr lang="th-TH" sz="2000" b="1" dirty="0">
              <a:solidFill>
                <a:schemeClr val="bg1"/>
              </a:solidFill>
              <a:cs typeface="FreesiaUPC" panose="020B0604020202020204" pitchFamily="34" charset="-34"/>
            </a:endParaRP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867400" y="457200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600" y="1790700"/>
            <a:ext cx="1896673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anose="020B0604020202020204" pitchFamily="34" charset="-34"/>
              </a:rPr>
              <a:t>ความครอบคลุม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2599658"/>
            <a:ext cx="2863284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anose="020B0604020202020204" pitchFamily="34" charset="-34"/>
              </a:rPr>
              <a:t>การเปลี่ยนแปลงที่เกิดขึ้น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600" y="984249"/>
            <a:ext cx="3163045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cs typeface="FreesiaUPC" panose="020B0604020202020204" pitchFamily="34" charset="-34"/>
              </a:rPr>
              <a:t>วิธีการ / ความถี่ / ผู้เข้าร่วม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3412960"/>
            <a:ext cx="1540806" cy="52322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bg1"/>
                </a:solidFill>
                <a:cs typeface="FreesiaUPC" panose="020B0604020202020204" pitchFamily="34" charset="-34"/>
              </a:rPr>
              <a:t>กรณีตัวอย่าง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791200" y="30163"/>
            <a:ext cx="1443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บริการ/ทีม</a:t>
            </a:r>
            <a:r>
              <a:rPr lang="en-US" b="1" dirty="0">
                <a:solidFill>
                  <a:srgbClr val="0033CC"/>
                </a:solidFill>
                <a:latin typeface="Browallia New" panose="020B0604020202020204" pitchFamily="34" charset="-34"/>
                <a:cs typeface="FreesiaUPC" panose="020B0604020202020204" pitchFamily="34" charset="-34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299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5867400" y="1127125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318288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latin typeface="Browallia New" pitchFamily="34" charset="-34"/>
                <a:cs typeface="FreesiaUPC" pitchFamily="34" charset="-34"/>
              </a:rPr>
              <a:t>กราฟ/</a:t>
            </a:r>
            <a:r>
              <a:rPr lang="en-US" b="1" dirty="0">
                <a:latin typeface="Browallia New" pitchFamily="34" charset="-34"/>
                <a:cs typeface="FreesiaUPC" pitchFamily="34" charset="-34"/>
              </a:rPr>
              <a:t>control chart</a:t>
            </a:r>
            <a:r>
              <a:rPr lang="th-TH" b="1" dirty="0">
                <a:latin typeface="Browallia New" pitchFamily="34" charset="-34"/>
                <a:cs typeface="FreesiaUPC" pitchFamily="34" charset="-34"/>
              </a:rPr>
              <a:t>/ข้อมูล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381000" y="5165725"/>
            <a:ext cx="35429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b="1" dirty="0">
                <a:cs typeface="FreesiaUPC" pitchFamily="34" charset="-34"/>
              </a:rPr>
              <a:t>การแปลผลและการใช้ประโยชน์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5791200" y="700088"/>
            <a:ext cx="1443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chemeClr val="accent2"/>
                </a:solidFill>
                <a:latin typeface="Browallia New" pitchFamily="34" charset="-34"/>
                <a:cs typeface="FreesiaUPC" pitchFamily="34" charset="-34"/>
              </a:rPr>
              <a:t>บริการ/ทีม</a:t>
            </a:r>
            <a:r>
              <a:rPr lang="en-US" b="1">
                <a:solidFill>
                  <a:schemeClr val="accent2"/>
                </a:solidFill>
                <a:latin typeface="Browallia New" pitchFamily="34" charset="-34"/>
                <a:cs typeface="FreesiaUPC" pitchFamily="34" charset="-34"/>
              </a:rPr>
              <a:t>: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28600" y="539969"/>
            <a:ext cx="5562600" cy="584775"/>
          </a:xfrm>
          <a:prstGeom prst="rect">
            <a:avLst/>
          </a:prstGeom>
          <a:solidFill>
            <a:srgbClr val="99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bg1"/>
                </a:solidFill>
                <a:cs typeface="FreesiaUPC" panose="020B0604020202020204" pitchFamily="34" charset="-34"/>
              </a:rPr>
              <a:t>ตัวชี้วัดผลการดำเนินงาน</a:t>
            </a:r>
            <a:endParaRPr lang="th-TH" sz="2000" b="1" dirty="0">
              <a:solidFill>
                <a:schemeClr val="bg1"/>
              </a:solidFill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11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Hea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Template_Head</Template>
  <TotalTime>101</TotalTime>
  <Words>687</Words>
  <Application>Microsoft Office PowerPoint</Application>
  <PresentationFormat>On-screen Show (4:3)</PresentationFormat>
  <Paragraphs>81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Angsana New</vt:lpstr>
      <vt:lpstr>Arial</vt:lpstr>
      <vt:lpstr>Bodoni MT Black</vt:lpstr>
      <vt:lpstr>Browallia New</vt:lpstr>
      <vt:lpstr>Calibri</vt:lpstr>
      <vt:lpstr>Cordia New</vt:lpstr>
      <vt:lpstr>FreesiaUPC</vt:lpstr>
      <vt:lpstr>TH SarabunPSK</vt:lpstr>
      <vt:lpstr>Template_Head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suwapat.a</dc:creator>
  <cp:lastModifiedBy>RUCHADAPORN  THUMASUT</cp:lastModifiedBy>
  <cp:revision>13</cp:revision>
  <dcterms:created xsi:type="dcterms:W3CDTF">2011-08-22T04:18:45Z</dcterms:created>
  <dcterms:modified xsi:type="dcterms:W3CDTF">2019-11-08T03:56:39Z</dcterms:modified>
</cp:coreProperties>
</file>